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
  </p:notesMasterIdLst>
  <p:sldIdLst>
    <p:sldId id="256" r:id="rId2"/>
    <p:sldId id="272" r:id="rId3"/>
    <p:sldId id="257" r:id="rId4"/>
    <p:sldId id="258" r:id="rId5"/>
    <p:sldId id="259" r:id="rId6"/>
    <p:sldId id="260" r:id="rId7"/>
    <p:sldId id="261" r:id="rId8"/>
    <p:sldId id="262" r:id="rId9"/>
    <p:sldId id="263" r:id="rId10"/>
    <p:sldId id="264" r:id="rId11"/>
    <p:sldId id="266" r:id="rId12"/>
    <p:sldId id="267" r:id="rId13"/>
    <p:sldId id="269" r:id="rId14"/>
    <p:sldId id="27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881" autoAdjust="0"/>
  </p:normalViewPr>
  <p:slideViewPr>
    <p:cSldViewPr>
      <p:cViewPr varScale="1">
        <p:scale>
          <a:sx n="58" d="100"/>
          <a:sy n="58" d="100"/>
        </p:scale>
        <p:origin x="1520"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C6DFDB-4052-41E8-91CC-8FD135238447}" type="datetimeFigureOut">
              <a:rPr lang="en-US" smtClean="0"/>
              <a:t>9/15/2020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B813AC-7499-4E1E-92C3-B6F783810153}" type="slidenum">
              <a:rPr lang="en-US" smtClean="0"/>
              <a:t>‹#›</a:t>
            </a:fld>
            <a:endParaRPr lang="en-US"/>
          </a:p>
        </p:txBody>
      </p:sp>
    </p:spTree>
    <p:extLst>
      <p:ext uri="{BB962C8B-B14F-4D97-AF65-F5344CB8AC3E}">
        <p14:creationId xmlns:p14="http://schemas.microsoft.com/office/powerpoint/2010/main" val="118081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Coronavirus</a:t>
            </a:r>
            <a:r>
              <a:rPr lang="en-US" baseline="0" dirty="0"/>
              <a:t> disease is one among many other respiratory diseases that have required mechanical ventilators to support breathing. Research has shown that using the mechanical ventilators is a step that improves the odds of patients survival. The synchrony of the ventilator and the patients needs are significantly proportional to the outcomes when the patient placed under intensive care unit. This presentation highlights certain critical areas such as assessment that needs to be done on a patient  before being placed on a ventilator. These are called the initial patient assessment. ICU monitoring, assessment of the ventilator for leaks. Knowledge about graphics and alarms is equally relevant for a nurse practitioner and for the well-being of the doctor. </a:t>
            </a:r>
            <a:endParaRPr lang="en-US" dirty="0"/>
          </a:p>
        </p:txBody>
      </p:sp>
      <p:sp>
        <p:nvSpPr>
          <p:cNvPr id="4" name="Slide Number Placeholder 3"/>
          <p:cNvSpPr>
            <a:spLocks noGrp="1"/>
          </p:cNvSpPr>
          <p:nvPr>
            <p:ph type="sldNum" sz="quarter" idx="10"/>
          </p:nvPr>
        </p:nvSpPr>
        <p:spPr/>
        <p:txBody>
          <a:bodyPr/>
          <a:lstStyle/>
          <a:p>
            <a:fld id="{52B813AC-7499-4E1E-92C3-B6F783810153}" type="slidenum">
              <a:rPr lang="en-US" smtClean="0"/>
              <a:t>2</a:t>
            </a:fld>
            <a:endParaRPr lang="en-US"/>
          </a:p>
        </p:txBody>
      </p:sp>
    </p:spTree>
    <p:extLst>
      <p:ext uri="{BB962C8B-B14F-4D97-AF65-F5344CB8AC3E}">
        <p14:creationId xmlns:p14="http://schemas.microsoft.com/office/powerpoint/2010/main" val="1974441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Significant facts about the patient to be put under ventilation</a:t>
            </a:r>
            <a:r>
              <a:rPr lang="en-US" baseline="0" dirty="0"/>
              <a:t> needs to</a:t>
            </a:r>
            <a:r>
              <a:rPr lang="en-US" dirty="0"/>
              <a:t> be collected so as to create compatibility</a:t>
            </a:r>
            <a:r>
              <a:rPr lang="en-US" baseline="0" dirty="0"/>
              <a:t> with the mechanical ventilator with the patient. For instance, there are some patients who have medical condition drawn from family generation. Information such as this has proven useful in determining the intervention methods for patient. Other patient related information can be collected </a:t>
            </a:r>
            <a:r>
              <a:rPr lang="en-US" dirty="0"/>
              <a:t>from the history, past medication and social history as shown by Gentile</a:t>
            </a:r>
            <a:r>
              <a:rPr lang="en-US" baseline="0" dirty="0"/>
              <a:t> </a:t>
            </a:r>
            <a:r>
              <a:rPr lang="en-US" dirty="0"/>
              <a:t>(2011).The</a:t>
            </a:r>
            <a:r>
              <a:rPr lang="en-US" baseline="0" dirty="0"/>
              <a:t> information collected enables the</a:t>
            </a:r>
            <a:r>
              <a:rPr lang="en-US" dirty="0"/>
              <a:t> advanced</a:t>
            </a:r>
            <a:r>
              <a:rPr lang="en-US" baseline="0" dirty="0"/>
              <a:t> practitioner nurse</a:t>
            </a:r>
            <a:r>
              <a:rPr lang="en-US" dirty="0"/>
              <a:t> to discern the patient’s determination of</a:t>
            </a:r>
            <a:r>
              <a:rPr lang="en-US" baseline="0" dirty="0"/>
              <a:t> using </a:t>
            </a:r>
            <a:r>
              <a:rPr lang="en-US" dirty="0"/>
              <a:t>patient</a:t>
            </a:r>
            <a:r>
              <a:rPr lang="en-US" baseline="0" dirty="0"/>
              <a:t> mechanical </a:t>
            </a:r>
            <a:r>
              <a:rPr lang="en-US" dirty="0"/>
              <a:t>ventilator.  The patient-ventilator synchrony</a:t>
            </a:r>
            <a:r>
              <a:rPr lang="en-US" baseline="0" dirty="0"/>
              <a:t> p</a:t>
            </a:r>
            <a:r>
              <a:rPr lang="en-US" dirty="0"/>
              <a:t>ermits</a:t>
            </a:r>
            <a:r>
              <a:rPr lang="en-US" baseline="0" dirty="0"/>
              <a:t> evaluation</a:t>
            </a:r>
            <a:r>
              <a:rPr lang="en-US" dirty="0"/>
              <a:t> of aspects such as minute ventilation, tidal volume, and other strictures that will promote</a:t>
            </a:r>
            <a:r>
              <a:rPr lang="en-US" baseline="0" dirty="0"/>
              <a:t> </a:t>
            </a:r>
            <a:r>
              <a:rPr lang="en-US" dirty="0"/>
              <a:t> efficient</a:t>
            </a:r>
            <a:r>
              <a:rPr lang="en-US" baseline="0" dirty="0"/>
              <a:t> </a:t>
            </a:r>
            <a:r>
              <a:rPr lang="en-US" dirty="0"/>
              <a:t>evaluation of the patient’s needs as discussed by Wilcox et al. (2016).</a:t>
            </a:r>
          </a:p>
        </p:txBody>
      </p:sp>
      <p:sp>
        <p:nvSpPr>
          <p:cNvPr id="4" name="Slide Number Placeholder 3"/>
          <p:cNvSpPr>
            <a:spLocks noGrp="1"/>
          </p:cNvSpPr>
          <p:nvPr>
            <p:ph type="sldNum" sz="quarter" idx="10"/>
          </p:nvPr>
        </p:nvSpPr>
        <p:spPr/>
        <p:txBody>
          <a:bodyPr/>
          <a:lstStyle/>
          <a:p>
            <a:fld id="{52B813AC-7499-4E1E-92C3-B6F783810153}" type="slidenum">
              <a:rPr lang="en-US" smtClean="0"/>
              <a:t>3</a:t>
            </a:fld>
            <a:endParaRPr lang="en-US"/>
          </a:p>
        </p:txBody>
      </p:sp>
    </p:spTree>
    <p:extLst>
      <p:ext uri="{BB962C8B-B14F-4D97-AF65-F5344CB8AC3E}">
        <p14:creationId xmlns:p14="http://schemas.microsoft.com/office/powerpoint/2010/main" val="3286417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Monitoring how the ventilator works on a patient is important to the regular upkeep of intensive care unit patient.</a:t>
            </a:r>
            <a:r>
              <a:rPr lang="en-US" baseline="0" dirty="0"/>
              <a:t> Monitoring ensures</a:t>
            </a:r>
            <a:r>
              <a:rPr lang="en-US" dirty="0"/>
              <a:t> that the maximization of patient’s hemodynamic</a:t>
            </a:r>
            <a:r>
              <a:rPr lang="en-US" baseline="0" dirty="0"/>
              <a:t> and </a:t>
            </a:r>
            <a:r>
              <a:rPr lang="en-US" dirty="0"/>
              <a:t>ventilation</a:t>
            </a:r>
            <a:r>
              <a:rPr lang="en-US" baseline="0" dirty="0"/>
              <a:t> works perfectly its designed as discussed by Simone et al. (2017). The patients internal thermoregulation</a:t>
            </a:r>
            <a:r>
              <a:rPr lang="en-US" dirty="0"/>
              <a:t> is</a:t>
            </a:r>
            <a:r>
              <a:rPr lang="en-US" baseline="0" dirty="0"/>
              <a:t> equally monitored so as to ascertain the homeostatic balance of the patient. Monitoring sustains</a:t>
            </a:r>
            <a:r>
              <a:rPr lang="en-US" dirty="0"/>
              <a:t> nutrition and metabolism balance as the two are strategic to positively adjusting patients' survival.</a:t>
            </a:r>
          </a:p>
          <a:p>
            <a:r>
              <a:rPr lang="en-US" dirty="0"/>
              <a:t>Throughout the monitoring</a:t>
            </a:r>
            <a:r>
              <a:rPr lang="en-US" baseline="0" dirty="0"/>
              <a:t> </a:t>
            </a:r>
            <a:r>
              <a:rPr lang="en-US" dirty="0"/>
              <a:t>sequences, the ventilator sites and readings are noted and the patient-ventilator crossing point is observed. Furthermore</a:t>
            </a:r>
            <a:r>
              <a:rPr lang="en-US" baseline="0" dirty="0"/>
              <a:t>, m</a:t>
            </a:r>
            <a:r>
              <a:rPr lang="en-US" dirty="0"/>
              <a:t>onitoring gas interchange areas</a:t>
            </a:r>
            <a:r>
              <a:rPr lang="en-US" baseline="0" dirty="0"/>
              <a:t> of the ventilator and the patient allows</a:t>
            </a:r>
            <a:r>
              <a:rPr lang="en-US" dirty="0"/>
              <a:t> the nurse and other analysts to discuss</a:t>
            </a:r>
            <a:r>
              <a:rPr lang="en-US" baseline="0" dirty="0"/>
              <a:t> progress of the patient.</a:t>
            </a:r>
            <a:r>
              <a:rPr lang="en-US" dirty="0"/>
              <a:t> </a:t>
            </a:r>
            <a:r>
              <a:rPr lang="en-US" baseline="0" dirty="0"/>
              <a:t> In summary, ICU monitoring gives the health or nurse practitioner the</a:t>
            </a:r>
            <a:r>
              <a:rPr lang="en-US" dirty="0"/>
              <a:t> review or</a:t>
            </a:r>
            <a:r>
              <a:rPr lang="en-US" baseline="0" dirty="0"/>
              <a:t> </a:t>
            </a:r>
            <a:r>
              <a:rPr lang="en-US" dirty="0"/>
              <a:t> approval for</a:t>
            </a:r>
            <a:r>
              <a:rPr lang="en-US" baseline="0" dirty="0"/>
              <a:t> </a:t>
            </a:r>
            <a:r>
              <a:rPr lang="en-US" dirty="0"/>
              <a:t>patient’s chart as elaborated</a:t>
            </a:r>
            <a:r>
              <a:rPr lang="en-US" baseline="0" dirty="0"/>
              <a:t> by Gentile (2011). </a:t>
            </a:r>
            <a:endParaRPr lang="en-US" dirty="0"/>
          </a:p>
        </p:txBody>
      </p:sp>
      <p:sp>
        <p:nvSpPr>
          <p:cNvPr id="4" name="Slide Number Placeholder 3"/>
          <p:cNvSpPr>
            <a:spLocks noGrp="1"/>
          </p:cNvSpPr>
          <p:nvPr>
            <p:ph type="sldNum" sz="quarter" idx="10"/>
          </p:nvPr>
        </p:nvSpPr>
        <p:spPr/>
        <p:txBody>
          <a:bodyPr/>
          <a:lstStyle/>
          <a:p>
            <a:fld id="{52B813AC-7499-4E1E-92C3-B6F783810153}" type="slidenum">
              <a:rPr lang="en-US" smtClean="0"/>
              <a:t>4</a:t>
            </a:fld>
            <a:endParaRPr lang="en-US"/>
          </a:p>
        </p:txBody>
      </p:sp>
    </p:spTree>
    <p:extLst>
      <p:ext uri="{BB962C8B-B14F-4D97-AF65-F5344CB8AC3E}">
        <p14:creationId xmlns:p14="http://schemas.microsoft.com/office/powerpoint/2010/main" val="2956202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Physicians</a:t>
            </a:r>
            <a:r>
              <a:rPr lang="en-US" baseline="0" dirty="0"/>
              <a:t> and nurse practitioners examine that v</a:t>
            </a:r>
            <a:r>
              <a:rPr lang="en-US" dirty="0"/>
              <a:t>entilator adjustment is imperative for reducing lung harm to the patient. Paradoxical</a:t>
            </a:r>
            <a:r>
              <a:rPr lang="en-US" baseline="0" dirty="0"/>
              <a:t> as it sounds, </a:t>
            </a:r>
            <a:r>
              <a:rPr lang="en-US" dirty="0"/>
              <a:t>ventilator</a:t>
            </a:r>
            <a:r>
              <a:rPr lang="en-US" baseline="0" dirty="0"/>
              <a:t>-induced</a:t>
            </a:r>
            <a:r>
              <a:rPr lang="en-US" dirty="0"/>
              <a:t> lung injury as it is also</a:t>
            </a:r>
            <a:r>
              <a:rPr lang="en-US" baseline="0" dirty="0"/>
              <a:t> called, </a:t>
            </a:r>
            <a:r>
              <a:rPr lang="en-US" dirty="0"/>
              <a:t>VILI, transpires after ventilator compressions or pressure sites have instigated impairment to the lung tissue. The various forms of the ventilator-induced</a:t>
            </a:r>
            <a:r>
              <a:rPr lang="en-US" baseline="0" dirty="0"/>
              <a:t> lung injury are put to replace the areas where damage on the lung has taken effect. For instance, volutrauma occurs when the alveoli grows into an over-distend as told by perspectives of </a:t>
            </a:r>
            <a:r>
              <a:rPr lang="en-US" baseline="0" dirty="0" err="1"/>
              <a:t>Spaeth</a:t>
            </a:r>
            <a:r>
              <a:rPr lang="en-US" baseline="0" dirty="0"/>
              <a:t> et al. (2016). Also, the authors conclude that volutrauma occurs as a result of high tidal volumes.  In summary, properly assessing the ventilator prevents occurrence of alveoli inflammation. Ventilator assessment ensures there are no leaks.  </a:t>
            </a:r>
            <a:endParaRPr lang="en-US" dirty="0"/>
          </a:p>
        </p:txBody>
      </p:sp>
      <p:sp>
        <p:nvSpPr>
          <p:cNvPr id="4" name="Slide Number Placeholder 3"/>
          <p:cNvSpPr>
            <a:spLocks noGrp="1"/>
          </p:cNvSpPr>
          <p:nvPr>
            <p:ph type="sldNum" sz="quarter" idx="10"/>
          </p:nvPr>
        </p:nvSpPr>
        <p:spPr/>
        <p:txBody>
          <a:bodyPr/>
          <a:lstStyle/>
          <a:p>
            <a:fld id="{52B813AC-7499-4E1E-92C3-B6F783810153}" type="slidenum">
              <a:rPr lang="en-US" smtClean="0"/>
              <a:t>5</a:t>
            </a:fld>
            <a:endParaRPr lang="en-US"/>
          </a:p>
        </p:txBody>
      </p:sp>
    </p:spTree>
    <p:extLst>
      <p:ext uri="{BB962C8B-B14F-4D97-AF65-F5344CB8AC3E}">
        <p14:creationId xmlns:p14="http://schemas.microsoft.com/office/powerpoint/2010/main" val="4191798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Lower pressure alarm is</a:t>
            </a:r>
            <a:r>
              <a:rPr lang="en-US" baseline="0" dirty="0"/>
              <a:t> meant to report a drop in the ventilation pressure. It signifies that the could be a leak in the ventilation. This leak is associated with loosened nasal mask that the patient wears. It is necessary for the attendant to look for the leakage points in the ventilators’ vent. The ventilator is set in a manner that when intake rate of oxygen drops below what is set to be the threshold, low minute ventilation which is a form of alarm is made to sound. </a:t>
            </a:r>
            <a:r>
              <a:rPr lang="en-US" baseline="0" dirty="0" err="1"/>
              <a:t>Appendini</a:t>
            </a:r>
            <a:r>
              <a:rPr lang="en-US" baseline="0" dirty="0"/>
              <a:t> et al. (2016) posit that this alarm works to serve the similar purpose as low pressure alarm does. Lastly, high pressure alarm will sound when the pressure in the ventilator is increased. </a:t>
            </a:r>
          </a:p>
        </p:txBody>
      </p:sp>
      <p:sp>
        <p:nvSpPr>
          <p:cNvPr id="4" name="Slide Number Placeholder 3"/>
          <p:cNvSpPr>
            <a:spLocks noGrp="1"/>
          </p:cNvSpPr>
          <p:nvPr>
            <p:ph type="sldNum" sz="quarter" idx="10"/>
          </p:nvPr>
        </p:nvSpPr>
        <p:spPr/>
        <p:txBody>
          <a:bodyPr/>
          <a:lstStyle/>
          <a:p>
            <a:fld id="{52B813AC-7499-4E1E-92C3-B6F783810153}" type="slidenum">
              <a:rPr lang="en-US" smtClean="0"/>
              <a:t>6</a:t>
            </a:fld>
            <a:endParaRPr lang="en-US"/>
          </a:p>
        </p:txBody>
      </p:sp>
    </p:spTree>
    <p:extLst>
      <p:ext uri="{BB962C8B-B14F-4D97-AF65-F5344CB8AC3E}">
        <p14:creationId xmlns:p14="http://schemas.microsoft.com/office/powerpoint/2010/main" val="91253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Cases analysis and reports indicate that when using non-invasive ventilation</a:t>
            </a:r>
            <a:r>
              <a:rPr lang="en-US" baseline="0" dirty="0"/>
              <a:t> leaks usually occur in areas around the face or the nasal mask a patient wears. </a:t>
            </a:r>
            <a:r>
              <a:rPr lang="en-US" baseline="0" dirty="0" err="1"/>
              <a:t>Appendini</a:t>
            </a:r>
            <a:r>
              <a:rPr lang="en-US" baseline="0" dirty="0"/>
              <a:t> et al. (2016) associate the leaks around the areas mentioned as they emanate from endotracheal tube restraint, ventilator track, or ribcage drain for the duration of invasive ventilation. For this reason m</a:t>
            </a:r>
            <a:r>
              <a:rPr lang="en-US" dirty="0"/>
              <a:t>onitoring</a:t>
            </a:r>
            <a:r>
              <a:rPr lang="en-US" baseline="0" dirty="0"/>
              <a:t> and systematic setting of the ventilator is frequently carried out in the hospitals because of the spontaneous changes such as leaks. In order to adequately address leaks that may take place, many hospitals ensure that the intensive care givers use response alarms. These alarms will distinguish the type defect happening to the ventilator attached to the patient (Simone et al., 2017). In particular, the low pressure alarm is indicative of the leak.</a:t>
            </a:r>
            <a:endParaRPr lang="en-US" dirty="0"/>
          </a:p>
        </p:txBody>
      </p:sp>
      <p:sp>
        <p:nvSpPr>
          <p:cNvPr id="4" name="Slide Number Placeholder 3"/>
          <p:cNvSpPr>
            <a:spLocks noGrp="1"/>
          </p:cNvSpPr>
          <p:nvPr>
            <p:ph type="sldNum" sz="quarter" idx="10"/>
          </p:nvPr>
        </p:nvSpPr>
        <p:spPr/>
        <p:txBody>
          <a:bodyPr/>
          <a:lstStyle/>
          <a:p>
            <a:fld id="{52B813AC-7499-4E1E-92C3-B6F783810153}" type="slidenum">
              <a:rPr lang="en-US" smtClean="0"/>
              <a:t>7</a:t>
            </a:fld>
            <a:endParaRPr lang="en-US"/>
          </a:p>
        </p:txBody>
      </p:sp>
    </p:spTree>
    <p:extLst>
      <p:ext uri="{BB962C8B-B14F-4D97-AF65-F5344CB8AC3E}">
        <p14:creationId xmlns:p14="http://schemas.microsoft.com/office/powerpoint/2010/main" val="3724331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ventilator records high pressure alarm</a:t>
            </a:r>
            <a:r>
              <a:rPr lang="en-US" baseline="0" dirty="0"/>
              <a:t>, it means that the there is pressure in the ventilator circuit. It more relative terms, it means the pressure from the ventilator has increased above the normal rates. </a:t>
            </a:r>
            <a:r>
              <a:rPr lang="en-US" dirty="0"/>
              <a:t>The</a:t>
            </a:r>
            <a:r>
              <a:rPr lang="en-US" baseline="0" dirty="0"/>
              <a:t> high pressure alarm will </a:t>
            </a:r>
            <a:r>
              <a:rPr lang="en-US" dirty="0"/>
              <a:t>sound</a:t>
            </a:r>
            <a:r>
              <a:rPr lang="en-US" baseline="0" dirty="0"/>
              <a:t> so that the lungs will be protected against shock</a:t>
            </a:r>
            <a:r>
              <a:rPr lang="en-US" dirty="0"/>
              <a:t>. According Wilcox et al. (2016) what causes the high pressure alarm to rise include</a:t>
            </a:r>
            <a:r>
              <a:rPr lang="en-US" baseline="0" dirty="0"/>
              <a:t> patient bodily discharges and </a:t>
            </a:r>
            <a:r>
              <a:rPr lang="en-US" dirty="0"/>
              <a:t>water droplets in the ventilator tubing. In the event that the pressure persist even after attempts to physically</a:t>
            </a:r>
            <a:r>
              <a:rPr lang="en-US" baseline="0" dirty="0"/>
              <a:t> lower it through s</a:t>
            </a:r>
            <a:r>
              <a:rPr lang="en-US" dirty="0"/>
              <a:t>uctioning the patient, other remedies like manual ventilates can help correct it.</a:t>
            </a:r>
            <a:r>
              <a:rPr lang="en-US" baseline="0" dirty="0"/>
              <a:t> Medical experts advise that if all the attempts fail to reverse the condition,</a:t>
            </a:r>
            <a:r>
              <a:rPr lang="en-US" dirty="0"/>
              <a:t> disengaging the patient from the ventilator circuit and applying physical ventilate with an </a:t>
            </a:r>
            <a:r>
              <a:rPr lang="en-US" dirty="0" err="1"/>
              <a:t>AMbu</a:t>
            </a:r>
            <a:r>
              <a:rPr lang="en-US" dirty="0"/>
              <a:t> bag should</a:t>
            </a:r>
            <a:r>
              <a:rPr lang="en-US" baseline="0" dirty="0"/>
              <a:t> help the patient back to normal breathing.</a:t>
            </a:r>
            <a:endParaRPr lang="en-US" dirty="0"/>
          </a:p>
        </p:txBody>
      </p:sp>
      <p:sp>
        <p:nvSpPr>
          <p:cNvPr id="4" name="Slide Number Placeholder 3"/>
          <p:cNvSpPr>
            <a:spLocks noGrp="1"/>
          </p:cNvSpPr>
          <p:nvPr>
            <p:ph type="sldNum" sz="quarter" idx="10"/>
          </p:nvPr>
        </p:nvSpPr>
        <p:spPr/>
        <p:txBody>
          <a:bodyPr/>
          <a:lstStyle/>
          <a:p>
            <a:fld id="{52B813AC-7499-4E1E-92C3-B6F783810153}" type="slidenum">
              <a:rPr lang="en-US" smtClean="0"/>
              <a:t>8</a:t>
            </a:fld>
            <a:endParaRPr lang="en-US"/>
          </a:p>
        </p:txBody>
      </p:sp>
    </p:spTree>
    <p:extLst>
      <p:ext uri="{BB962C8B-B14F-4D97-AF65-F5344CB8AC3E}">
        <p14:creationId xmlns:p14="http://schemas.microsoft.com/office/powerpoint/2010/main" val="2723579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Synchrony</a:t>
            </a:r>
            <a:r>
              <a:rPr lang="en-US" baseline="0" dirty="0"/>
              <a:t> is achieved when the ventilator setting matches the needs of the ventilated patient. In attesting to which patient matches which ventilator machine, advance practitioner nurse considers previous medical record of the patient. This will determine high and low alarm setting, low minute ventilation, breathing effort and breath sounds the patient will make when put on the ventilator. Analyzing a patient’s previous medical history such as familial genetic inheritance for asthmatic patterns that can cause breathing difficulty is enough to make synchrony with the ventilator. As elaborated by </a:t>
            </a:r>
            <a:r>
              <a:rPr lang="en-US" baseline="0" dirty="0" err="1"/>
              <a:t>Vázquez</a:t>
            </a:r>
            <a:r>
              <a:rPr lang="en-US" baseline="0" dirty="0"/>
              <a:t> et al. (2011), the patient’s respiratory system repeatedly assimilates response from chemoreceptors, stretch receptors, and baroreceptors from the body and to the ventilator (</a:t>
            </a:r>
            <a:r>
              <a:rPr lang="en-US" baseline="0" dirty="0" err="1"/>
              <a:t>Vázquez</a:t>
            </a:r>
            <a:r>
              <a:rPr lang="en-US" baseline="0" dirty="0"/>
              <a:t> et al., 2011).This establishes the synchrony of the ventilator.</a:t>
            </a:r>
            <a:endParaRPr lang="en-US" dirty="0"/>
          </a:p>
        </p:txBody>
      </p:sp>
      <p:sp>
        <p:nvSpPr>
          <p:cNvPr id="4" name="Slide Number Placeholder 3"/>
          <p:cNvSpPr>
            <a:spLocks noGrp="1"/>
          </p:cNvSpPr>
          <p:nvPr>
            <p:ph type="sldNum" sz="quarter" idx="10"/>
          </p:nvPr>
        </p:nvSpPr>
        <p:spPr/>
        <p:txBody>
          <a:bodyPr/>
          <a:lstStyle/>
          <a:p>
            <a:fld id="{52B813AC-7499-4E1E-92C3-B6F783810153}" type="slidenum">
              <a:rPr lang="en-US" smtClean="0"/>
              <a:t>9</a:t>
            </a:fld>
            <a:endParaRPr lang="en-US"/>
          </a:p>
        </p:txBody>
      </p:sp>
    </p:spTree>
    <p:extLst>
      <p:ext uri="{BB962C8B-B14F-4D97-AF65-F5344CB8AC3E}">
        <p14:creationId xmlns:p14="http://schemas.microsoft.com/office/powerpoint/2010/main" val="1599803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Pharmacological interventions of the using</a:t>
            </a:r>
            <a:r>
              <a:rPr lang="en-US" baseline="0" dirty="0"/>
              <a:t> ventilators are system treatment systems that can be used to accord the patient on the life support machine, as others call it. In order to avoid complications such as  Ventilator-associated pneumonia  and presence of endotracheal tube, the medical administrators can use the automatic positive end-expiratory pressure to tap out the pressure and discharges that clog adequate breathing. On the contrary, non-pharmacological interventions are approaches that can be used to prevent the patient from going in so much danger. These interventions include shortening ventilation by effecting sedation interruptions, hand hygiene and attempting frequent natural breathing trials.</a:t>
            </a:r>
            <a:endParaRPr lang="en-US" dirty="0"/>
          </a:p>
        </p:txBody>
      </p:sp>
      <p:sp>
        <p:nvSpPr>
          <p:cNvPr id="4" name="Slide Number Placeholder 3"/>
          <p:cNvSpPr>
            <a:spLocks noGrp="1"/>
          </p:cNvSpPr>
          <p:nvPr>
            <p:ph type="sldNum" sz="quarter" idx="10"/>
          </p:nvPr>
        </p:nvSpPr>
        <p:spPr/>
        <p:txBody>
          <a:bodyPr/>
          <a:lstStyle/>
          <a:p>
            <a:fld id="{52B813AC-7499-4E1E-92C3-B6F783810153}" type="slidenum">
              <a:rPr lang="en-US" smtClean="0"/>
              <a:t>10</a:t>
            </a:fld>
            <a:endParaRPr lang="en-US"/>
          </a:p>
        </p:txBody>
      </p:sp>
    </p:spTree>
    <p:extLst>
      <p:ext uri="{BB962C8B-B14F-4D97-AF65-F5344CB8AC3E}">
        <p14:creationId xmlns:p14="http://schemas.microsoft.com/office/powerpoint/2010/main" val="2325043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Positive end-expiratory pressure, PEEP, is automatically fixed to add lesser volume of back pressure as the patient exhales that helps keep the lungs open. The</a:t>
            </a:r>
            <a:r>
              <a:rPr lang="en-US" baseline="0" dirty="0"/>
              <a:t> little</a:t>
            </a:r>
            <a:r>
              <a:rPr lang="en-US" dirty="0"/>
              <a:t> pressure makes the exhalation</a:t>
            </a:r>
            <a:r>
              <a:rPr lang="en-US" baseline="0" dirty="0"/>
              <a:t> to reiterate the amount of inhalation of oxygen needed by the patient (Gentile (2011). Automatic PEEP is fixed such that the lungs make the graphic designs associated with stack images of strangled breathing. Most patients who suffer from breathing related difficulties such as asthma find themselves amidst assisted automatic positive end-expiratory pressure. If the pressure is not determined in time the patient may develop hypertension or airway pressure resulting into barotrauma as discussed by Gentile (2011).</a:t>
            </a:r>
            <a:endParaRPr lang="en-US" dirty="0"/>
          </a:p>
        </p:txBody>
      </p:sp>
      <p:sp>
        <p:nvSpPr>
          <p:cNvPr id="4" name="Slide Number Placeholder 3"/>
          <p:cNvSpPr>
            <a:spLocks noGrp="1"/>
          </p:cNvSpPr>
          <p:nvPr>
            <p:ph type="sldNum" sz="quarter" idx="10"/>
          </p:nvPr>
        </p:nvSpPr>
        <p:spPr/>
        <p:txBody>
          <a:bodyPr/>
          <a:lstStyle/>
          <a:p>
            <a:fld id="{52B813AC-7499-4E1E-92C3-B6F783810153}" type="slidenum">
              <a:rPr lang="en-US" smtClean="0"/>
              <a:t>11</a:t>
            </a:fld>
            <a:endParaRPr lang="en-US"/>
          </a:p>
        </p:txBody>
      </p:sp>
    </p:spTree>
    <p:extLst>
      <p:ext uri="{BB962C8B-B14F-4D97-AF65-F5344CB8AC3E}">
        <p14:creationId xmlns:p14="http://schemas.microsoft.com/office/powerpoint/2010/main" val="1019890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Concepts required for</a:t>
            </a:r>
            <a:r>
              <a:rPr lang="en-US" baseline="0" dirty="0"/>
              <a:t> handling mechanical ventilators are important for the practitioners that take nursing as a profession. Despite knowing and being cognizant of all professional details regarding operating a ventilator, it becomes handful to keep up with set requirements such as pressure alarm system and synchrony process. To adequately carry out ICU monitoring processes so as to ensure that the patient’s homeostasis and metabolism are balanced, the practitioner needs all the pre-existing information about the patient. This is a concept called initial patient assessment. Synchrony of the ventilator results to additional diagnosis of pharmacological and non-pharmacological interventions. In a nutshell, attending to a patient on the ventilator requires absolute professionalism.</a:t>
            </a:r>
            <a:endParaRPr lang="en-US" dirty="0"/>
          </a:p>
        </p:txBody>
      </p:sp>
      <p:sp>
        <p:nvSpPr>
          <p:cNvPr id="4" name="Slide Number Placeholder 3"/>
          <p:cNvSpPr>
            <a:spLocks noGrp="1"/>
          </p:cNvSpPr>
          <p:nvPr>
            <p:ph type="sldNum" sz="quarter" idx="10"/>
          </p:nvPr>
        </p:nvSpPr>
        <p:spPr/>
        <p:txBody>
          <a:bodyPr/>
          <a:lstStyle/>
          <a:p>
            <a:fld id="{52B813AC-7499-4E1E-92C3-B6F783810153}" type="slidenum">
              <a:rPr lang="en-US" smtClean="0"/>
              <a:t>12</a:t>
            </a:fld>
            <a:endParaRPr lang="en-US"/>
          </a:p>
        </p:txBody>
      </p:sp>
    </p:spTree>
    <p:extLst>
      <p:ext uri="{BB962C8B-B14F-4D97-AF65-F5344CB8AC3E}">
        <p14:creationId xmlns:p14="http://schemas.microsoft.com/office/powerpoint/2010/main" val="4039004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ADCAF3D-647F-46A4-BB56-0C79603FEBAA}" type="datetimeFigureOut">
              <a:rPr lang="en-US" smtClean="0"/>
              <a:t>9/15/2020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318B336-12F7-443A-8B57-0ADFAD7E40A6}"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CADCAF3D-647F-46A4-BB56-0C79603FEBAA}"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2318B336-12F7-443A-8B57-0ADFAD7E40A6}"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CADCAF3D-647F-46A4-BB56-0C79603FEBAA}" type="datetimeFigureOut">
              <a:rPr lang="en-US" smtClean="0"/>
              <a:t>9/15/2020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318B336-12F7-443A-8B57-0ADFAD7E40A6}"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CADCAF3D-647F-46A4-BB56-0C79603FEBAA}"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18B336-12F7-443A-8B57-0ADFAD7E40A6}"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CADCAF3D-647F-46A4-BB56-0C79603FEBAA}" type="datetimeFigureOut">
              <a:rPr lang="en-US" smtClean="0"/>
              <a:t>9/15/2020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318B336-12F7-443A-8B57-0ADFAD7E40A6}" type="slidenum">
              <a:rPr lang="en-US" smtClean="0"/>
              <a:t>‹#›</a:t>
            </a:fld>
            <a:endParaRPr lang="en-US"/>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ADCAF3D-647F-46A4-BB56-0C79603FEBAA}" type="datetimeFigureOut">
              <a:rPr lang="en-US" smtClean="0"/>
              <a:t>9/15/2020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2318B336-12F7-443A-8B57-0ADFAD7E40A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CADCAF3D-647F-46A4-BB56-0C79603FEBAA}" type="datetimeFigureOut">
              <a:rPr lang="en-US" smtClean="0"/>
              <a:t>9/15/2020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318B336-12F7-443A-8B57-0ADFAD7E40A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318B336-12F7-443A-8B57-0ADFAD7E40A6}"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CADCAF3D-647F-46A4-BB56-0C79603FEBAA}" type="datetimeFigureOut">
              <a:rPr lang="en-US" smtClean="0"/>
              <a:t>9/15/2020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318B336-12F7-443A-8B57-0ADFAD7E40A6}"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CADCAF3D-647F-46A4-BB56-0C79603FEBAA}" type="datetimeFigureOut">
              <a:rPr lang="en-US" smtClean="0"/>
              <a:t>9/15/2020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ADCAF3D-647F-46A4-BB56-0C79603FEBAA}"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18B336-12F7-443A-8B57-0ADFAD7E40A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318B336-12F7-443A-8B57-0ADFAD7E40A6}"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ADCAF3D-647F-46A4-BB56-0C79603FEBAA}"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ADCAF3D-647F-46A4-BB56-0C79603FEBAA}" type="datetimeFigureOut">
              <a:rPr lang="en-US" smtClean="0"/>
              <a:t>9/15/2020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318B336-12F7-443A-8B57-0ADFAD7E40A6}"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2800" cap="none" dirty="0">
                <a:solidFill>
                  <a:srgbClr val="7030A0"/>
                </a:solidFill>
              </a:rPr>
              <a:t>Student’s Name</a:t>
            </a:r>
          </a:p>
          <a:p>
            <a:r>
              <a:rPr lang="en-US" sz="2800" cap="none" dirty="0">
                <a:solidFill>
                  <a:srgbClr val="7030A0"/>
                </a:solidFill>
              </a:rPr>
              <a:t>Institutional Affiliations</a:t>
            </a:r>
          </a:p>
        </p:txBody>
      </p:sp>
      <p:sp>
        <p:nvSpPr>
          <p:cNvPr id="2" name="Title 1"/>
          <p:cNvSpPr>
            <a:spLocks noGrp="1"/>
          </p:cNvSpPr>
          <p:nvPr>
            <p:ph type="ctrTitle"/>
          </p:nvPr>
        </p:nvSpPr>
        <p:spPr/>
        <p:txBody>
          <a:bodyPr/>
          <a:lstStyle/>
          <a:p>
            <a:r>
              <a:rPr lang="en-US" dirty="0">
                <a:solidFill>
                  <a:srgbClr val="002060"/>
                </a:solidFill>
                <a:latin typeface="Times New Roman" panose="02020603050405020304" pitchFamily="18" charset="0"/>
                <a:cs typeface="Times New Roman" panose="02020603050405020304" pitchFamily="18" charset="0"/>
              </a:rPr>
              <a:t>MANAGING A PATIENT ON A MECHANICAL VENTILATOR </a:t>
            </a:r>
          </a:p>
        </p:txBody>
      </p:sp>
    </p:spTree>
    <p:extLst>
      <p:ext uri="{BB962C8B-B14F-4D97-AF65-F5344CB8AC3E}">
        <p14:creationId xmlns:p14="http://schemas.microsoft.com/office/powerpoint/2010/main" val="4193277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02060"/>
                </a:solidFill>
              </a:rPr>
              <a:t>Introduction</a:t>
            </a:r>
          </a:p>
        </p:txBody>
      </p:sp>
      <p:sp>
        <p:nvSpPr>
          <p:cNvPr id="3" name="Content Placeholder 2"/>
          <p:cNvSpPr>
            <a:spLocks noGrp="1"/>
          </p:cNvSpPr>
          <p:nvPr>
            <p:ph sz="quarter" idx="1"/>
          </p:nvPr>
        </p:nvSpPr>
        <p:spPr/>
        <p:txBody>
          <a:bodyPr>
            <a:normAutofit/>
          </a:bodyPr>
          <a:lstStyle/>
          <a:p>
            <a:pPr>
              <a:buClrTx/>
            </a:pPr>
            <a:r>
              <a:rPr lang="en-US" dirty="0"/>
              <a:t>Using the mechanical ventilators is a step that improves the odds of a patient’s survival.</a:t>
            </a:r>
          </a:p>
          <a:p>
            <a:pPr>
              <a:buClrTx/>
            </a:pPr>
            <a:endParaRPr lang="en-US" dirty="0"/>
          </a:p>
          <a:p>
            <a:pPr>
              <a:buClrTx/>
            </a:pPr>
            <a:r>
              <a:rPr lang="en-US" dirty="0"/>
              <a:t>The synchrony of the ventilator and the patients needs are significantly proportional to the outcomes. </a:t>
            </a:r>
          </a:p>
          <a:p>
            <a:pPr>
              <a:buClrTx/>
            </a:pPr>
            <a:endParaRPr lang="en-US" dirty="0"/>
          </a:p>
          <a:p>
            <a:pPr>
              <a:buClrTx/>
            </a:pPr>
            <a:r>
              <a:rPr lang="en-US" dirty="0"/>
              <a:t>Knowledge about graphics and alarms is equally relevant for a nurse practitioner and for the well-being of the doctor. </a:t>
            </a:r>
          </a:p>
          <a:p>
            <a:endParaRPr lang="en-US" dirty="0"/>
          </a:p>
        </p:txBody>
      </p:sp>
    </p:spTree>
    <p:extLst>
      <p:ext uri="{BB962C8B-B14F-4D97-AF65-F5344CB8AC3E}">
        <p14:creationId xmlns:p14="http://schemas.microsoft.com/office/powerpoint/2010/main" val="368501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Initial Patient Assessment</a:t>
            </a:r>
          </a:p>
        </p:txBody>
      </p:sp>
      <p:sp>
        <p:nvSpPr>
          <p:cNvPr id="3" name="Content Placeholder 2"/>
          <p:cNvSpPr>
            <a:spLocks noGrp="1"/>
          </p:cNvSpPr>
          <p:nvPr>
            <p:ph sz="quarter" idx="1"/>
          </p:nvPr>
        </p:nvSpPr>
        <p:spPr/>
        <p:txBody>
          <a:bodyPr>
            <a:normAutofit/>
          </a:bodyPr>
          <a:lstStyle/>
          <a:p>
            <a:pPr>
              <a:buClrTx/>
              <a:buFont typeface="Arial" panose="020B0604020202020204" pitchFamily="34" charset="0"/>
              <a:buChar char="•"/>
            </a:pPr>
            <a:r>
              <a:rPr lang="en-US" dirty="0"/>
              <a:t>Significant facts about the patient to be put under ventilation needs to be collected so as to create compatibility .</a:t>
            </a:r>
          </a:p>
          <a:p>
            <a:pPr>
              <a:buClrTx/>
              <a:buFont typeface="Arial" panose="020B0604020202020204" pitchFamily="34" charset="0"/>
              <a:buChar char="•"/>
            </a:pPr>
            <a:endParaRPr lang="en-US" dirty="0"/>
          </a:p>
          <a:p>
            <a:pPr>
              <a:buClrTx/>
              <a:buFont typeface="Arial" panose="020B0604020202020204" pitchFamily="34" charset="0"/>
              <a:buChar char="•"/>
            </a:pPr>
            <a:r>
              <a:rPr lang="en-US" dirty="0"/>
              <a:t>Information such as paints history has proven useful in determining the intervention methods for patient.</a:t>
            </a:r>
          </a:p>
          <a:p>
            <a:pPr>
              <a:buClrTx/>
              <a:buFont typeface="Arial" panose="020B0604020202020204" pitchFamily="34" charset="0"/>
              <a:buChar char="•"/>
            </a:pPr>
            <a:endParaRPr lang="en-US" dirty="0"/>
          </a:p>
          <a:p>
            <a:pPr>
              <a:buClrTx/>
              <a:buFont typeface="Arial" panose="020B0604020202020204" pitchFamily="34" charset="0"/>
              <a:buChar char="•"/>
            </a:pPr>
            <a:r>
              <a:rPr lang="en-US" dirty="0"/>
              <a:t>The information collected about the patient helps a nurse to discern the patient’s determination of using patient mechanical ventilator. </a:t>
            </a:r>
          </a:p>
        </p:txBody>
      </p:sp>
    </p:spTree>
    <p:extLst>
      <p:ext uri="{BB962C8B-B14F-4D97-AF65-F5344CB8AC3E}">
        <p14:creationId xmlns:p14="http://schemas.microsoft.com/office/powerpoint/2010/main" val="1481086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ICU Monitor Assessment</a:t>
            </a:r>
          </a:p>
        </p:txBody>
      </p:sp>
      <p:sp>
        <p:nvSpPr>
          <p:cNvPr id="3" name="Content Placeholder 2"/>
          <p:cNvSpPr>
            <a:spLocks noGrp="1"/>
          </p:cNvSpPr>
          <p:nvPr>
            <p:ph sz="quarter" idx="1"/>
          </p:nvPr>
        </p:nvSpPr>
        <p:spPr/>
        <p:txBody>
          <a:bodyPr>
            <a:normAutofit/>
          </a:bodyPr>
          <a:lstStyle/>
          <a:p>
            <a:pPr>
              <a:buClrTx/>
              <a:buFont typeface="Wingdings" pitchFamily="2" charset="2"/>
              <a:buChar char="v"/>
            </a:pPr>
            <a:r>
              <a:rPr lang="en-US" dirty="0"/>
              <a:t>Monitoring how the ventilator works on a patient is important for the regular upkeep of intensive care unit patient.</a:t>
            </a:r>
          </a:p>
          <a:p>
            <a:pPr>
              <a:buClrTx/>
              <a:buFont typeface="Wingdings" pitchFamily="2" charset="2"/>
              <a:buChar char="v"/>
            </a:pPr>
            <a:endParaRPr lang="en-US" dirty="0"/>
          </a:p>
          <a:p>
            <a:pPr>
              <a:buClrTx/>
              <a:buFont typeface="Wingdings" pitchFamily="2" charset="2"/>
              <a:buChar char="v"/>
            </a:pPr>
            <a:r>
              <a:rPr lang="en-US" dirty="0"/>
              <a:t>Monitoring ensures that maximization of patient’s hemodynamic and ventilation works perfectly.</a:t>
            </a:r>
          </a:p>
          <a:p>
            <a:pPr>
              <a:buClrTx/>
              <a:buFont typeface="Wingdings" pitchFamily="2" charset="2"/>
              <a:buChar char="v"/>
            </a:pPr>
            <a:endParaRPr lang="en-US" dirty="0"/>
          </a:p>
          <a:p>
            <a:pPr>
              <a:buClrTx/>
              <a:buFont typeface="Wingdings" pitchFamily="2" charset="2"/>
              <a:buChar char="v"/>
            </a:pPr>
            <a:r>
              <a:rPr lang="en-US" dirty="0"/>
              <a:t>Monitoring gas interchange areas of the ventilator and the patient allows the nurse and other analysts to discuss progress. </a:t>
            </a:r>
          </a:p>
        </p:txBody>
      </p:sp>
    </p:spTree>
    <p:extLst>
      <p:ext uri="{BB962C8B-B14F-4D97-AF65-F5344CB8AC3E}">
        <p14:creationId xmlns:p14="http://schemas.microsoft.com/office/powerpoint/2010/main" val="3578510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Ventilator Assessment</a:t>
            </a:r>
          </a:p>
        </p:txBody>
      </p:sp>
      <p:sp>
        <p:nvSpPr>
          <p:cNvPr id="3" name="Content Placeholder 2"/>
          <p:cNvSpPr>
            <a:spLocks noGrp="1"/>
          </p:cNvSpPr>
          <p:nvPr>
            <p:ph sz="quarter" idx="1"/>
          </p:nvPr>
        </p:nvSpPr>
        <p:spPr/>
        <p:txBody>
          <a:bodyPr>
            <a:normAutofit fontScale="92500" lnSpcReduction="10000"/>
          </a:bodyPr>
          <a:lstStyle/>
          <a:p>
            <a:pPr>
              <a:buClrTx/>
              <a:buFont typeface="Wingdings" pitchFamily="2" charset="2"/>
              <a:buChar char="Ø"/>
            </a:pPr>
            <a:r>
              <a:rPr lang="en-US" dirty="0"/>
              <a:t>Physicians assess ventilators for leaks.</a:t>
            </a:r>
          </a:p>
          <a:p>
            <a:pPr>
              <a:buClrTx/>
              <a:buFont typeface="Wingdings" pitchFamily="2" charset="2"/>
              <a:buChar char="Ø"/>
            </a:pPr>
            <a:endParaRPr lang="en-US" dirty="0"/>
          </a:p>
          <a:p>
            <a:pPr>
              <a:buClrTx/>
              <a:buFont typeface="Wingdings" pitchFamily="2" charset="2"/>
              <a:buChar char="Ø"/>
            </a:pPr>
            <a:r>
              <a:rPr lang="en-US" dirty="0"/>
              <a:t> Examining ventilator adjustment is imperative for reducing lung harm to the patient.</a:t>
            </a:r>
          </a:p>
          <a:p>
            <a:pPr>
              <a:buClrTx/>
              <a:buFont typeface="Wingdings" pitchFamily="2" charset="2"/>
              <a:buChar char="Ø"/>
            </a:pPr>
            <a:endParaRPr lang="en-US" dirty="0"/>
          </a:p>
          <a:p>
            <a:pPr>
              <a:buClrTx/>
              <a:buFont typeface="Wingdings" pitchFamily="2" charset="2"/>
              <a:buChar char="Ø"/>
            </a:pPr>
            <a:r>
              <a:rPr lang="en-US" dirty="0"/>
              <a:t>Various forms of the ventilator-induced lung injury are put to replace the areas where damage on the lung has taken effect</a:t>
            </a:r>
          </a:p>
          <a:p>
            <a:pPr>
              <a:buClrTx/>
              <a:buFont typeface="Wingdings" pitchFamily="2" charset="2"/>
              <a:buChar char="Ø"/>
            </a:pPr>
            <a:endParaRPr lang="en-US" dirty="0"/>
          </a:p>
          <a:p>
            <a:pPr>
              <a:buClrTx/>
              <a:buFont typeface="Wingdings" pitchFamily="2" charset="2"/>
              <a:buChar char="Ø"/>
            </a:pPr>
            <a:r>
              <a:rPr lang="en-US" dirty="0"/>
              <a:t>Volutrauma occurs when the alveoli grows into an over-distend </a:t>
            </a:r>
          </a:p>
          <a:p>
            <a:endParaRPr lang="en-US" dirty="0"/>
          </a:p>
          <a:p>
            <a:endParaRPr lang="en-US" dirty="0"/>
          </a:p>
        </p:txBody>
      </p:sp>
    </p:spTree>
    <p:extLst>
      <p:ext uri="{BB962C8B-B14F-4D97-AF65-F5344CB8AC3E}">
        <p14:creationId xmlns:p14="http://schemas.microsoft.com/office/powerpoint/2010/main" val="3423722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534400" cy="758952"/>
          </a:xfrm>
        </p:spPr>
        <p:txBody>
          <a:bodyPr>
            <a:normAutofit fontScale="90000"/>
          </a:bodyPr>
          <a:lstStyle/>
          <a:p>
            <a:r>
              <a:rPr lang="en-US" b="1" dirty="0">
                <a:solidFill>
                  <a:srgbClr val="002060"/>
                </a:solidFill>
              </a:rPr>
              <a:t>Ventilator Graphics and Alarms and How to Fix It</a:t>
            </a:r>
          </a:p>
        </p:txBody>
      </p:sp>
      <p:sp>
        <p:nvSpPr>
          <p:cNvPr id="3" name="Content Placeholder 2"/>
          <p:cNvSpPr>
            <a:spLocks noGrp="1"/>
          </p:cNvSpPr>
          <p:nvPr>
            <p:ph sz="quarter" idx="1"/>
          </p:nvPr>
        </p:nvSpPr>
        <p:spPr>
          <a:xfrm>
            <a:off x="301752" y="1527048"/>
            <a:ext cx="8503920" cy="5330952"/>
          </a:xfrm>
        </p:spPr>
        <p:txBody>
          <a:bodyPr>
            <a:normAutofit/>
          </a:bodyPr>
          <a:lstStyle/>
          <a:p>
            <a:pPr>
              <a:buClrTx/>
            </a:pPr>
            <a:r>
              <a:rPr lang="en-US" dirty="0"/>
              <a:t>Lower pressure alarm is meant to report a drop in the ventilation pressure.</a:t>
            </a:r>
          </a:p>
          <a:p>
            <a:pPr>
              <a:buClrTx/>
            </a:pPr>
            <a:r>
              <a:rPr lang="en-US" dirty="0"/>
              <a:t>High pressure alarm will sound when the pressure in the ventilator is increased</a:t>
            </a:r>
          </a:p>
          <a:p>
            <a:pPr>
              <a:buClrTx/>
            </a:pPr>
            <a:r>
              <a:rPr lang="en-US" dirty="0"/>
              <a:t>Interference with vents or the tubes of the ventilator puts the patient at dire risk as shown in the graphic </a:t>
            </a:r>
          </a:p>
          <a:p>
            <a:pPr>
              <a:buClrTx/>
            </a:pPr>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4267200"/>
            <a:ext cx="6781800" cy="2514600"/>
          </a:xfrm>
          <a:prstGeom prst="rect">
            <a:avLst/>
          </a:prstGeom>
        </p:spPr>
      </p:pic>
    </p:spTree>
    <p:extLst>
      <p:ext uri="{BB962C8B-B14F-4D97-AF65-F5344CB8AC3E}">
        <p14:creationId xmlns:p14="http://schemas.microsoft.com/office/powerpoint/2010/main" val="2110809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02060"/>
                </a:solidFill>
              </a:rPr>
              <a:t>Potential Sites for Ventilator Leaks</a:t>
            </a:r>
          </a:p>
        </p:txBody>
      </p:sp>
      <p:sp>
        <p:nvSpPr>
          <p:cNvPr id="3" name="Content Placeholder 2"/>
          <p:cNvSpPr>
            <a:spLocks noGrp="1"/>
          </p:cNvSpPr>
          <p:nvPr>
            <p:ph sz="quarter" idx="1"/>
          </p:nvPr>
        </p:nvSpPr>
        <p:spPr/>
        <p:txBody>
          <a:bodyPr>
            <a:normAutofit fontScale="92500" lnSpcReduction="10000"/>
          </a:bodyPr>
          <a:lstStyle/>
          <a:p>
            <a:pPr>
              <a:buClrTx/>
              <a:buFont typeface="Wingdings" panose="05000000000000000000" pitchFamily="2" charset="2"/>
              <a:buChar char="ü"/>
            </a:pPr>
            <a:r>
              <a:rPr lang="en-US" dirty="0"/>
              <a:t>Leaks usually occur in areas around the face or the nasal mask a patient wears.</a:t>
            </a:r>
          </a:p>
          <a:p>
            <a:pPr>
              <a:buClrTx/>
              <a:buFont typeface="Wingdings" panose="05000000000000000000" pitchFamily="2" charset="2"/>
              <a:buChar char="ü"/>
            </a:pPr>
            <a:r>
              <a:rPr lang="en-US" dirty="0"/>
              <a:t> </a:t>
            </a:r>
          </a:p>
          <a:p>
            <a:pPr>
              <a:buClrTx/>
              <a:buFont typeface="Wingdings" panose="05000000000000000000" pitchFamily="2" charset="2"/>
              <a:buChar char="ü"/>
            </a:pPr>
            <a:r>
              <a:rPr lang="en-US" dirty="0"/>
              <a:t>Leaks occur or emanate from endotracheal tube restraint, ventilator track or ribcage drain</a:t>
            </a:r>
          </a:p>
          <a:p>
            <a:pPr>
              <a:buClrTx/>
              <a:buFont typeface="Wingdings" panose="05000000000000000000" pitchFamily="2" charset="2"/>
              <a:buChar char="ü"/>
            </a:pPr>
            <a:r>
              <a:rPr lang="en-US" dirty="0"/>
              <a:t> </a:t>
            </a:r>
          </a:p>
          <a:p>
            <a:pPr>
              <a:buClrTx/>
              <a:buFont typeface="Wingdings" panose="05000000000000000000" pitchFamily="2" charset="2"/>
              <a:buChar char="ü"/>
            </a:pPr>
            <a:r>
              <a:rPr lang="en-US" dirty="0"/>
              <a:t>Many hospitals ensure that their intensive care units use alarms to distinguish the type defect caused</a:t>
            </a:r>
          </a:p>
          <a:p>
            <a:pPr>
              <a:buClrTx/>
              <a:buFont typeface="Wingdings" panose="05000000000000000000" pitchFamily="2" charset="2"/>
              <a:buChar char="ü"/>
            </a:pPr>
            <a:endParaRPr lang="en-US" dirty="0"/>
          </a:p>
          <a:p>
            <a:pPr>
              <a:buClrTx/>
              <a:buFont typeface="Wingdings" panose="05000000000000000000" pitchFamily="2" charset="2"/>
              <a:buChar char="ü"/>
            </a:pPr>
            <a:r>
              <a:rPr lang="en-US" dirty="0"/>
              <a:t>In particular, the low pressure alarm is indicative of a leak.</a:t>
            </a:r>
          </a:p>
          <a:p>
            <a:endParaRPr lang="en-US" dirty="0"/>
          </a:p>
        </p:txBody>
      </p:sp>
    </p:spTree>
    <p:extLst>
      <p:ext uri="{BB962C8B-B14F-4D97-AF65-F5344CB8AC3E}">
        <p14:creationId xmlns:p14="http://schemas.microsoft.com/office/powerpoint/2010/main" val="314774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371600"/>
          </a:xfrm>
        </p:spPr>
        <p:txBody>
          <a:bodyPr>
            <a:normAutofit fontScale="90000"/>
          </a:bodyPr>
          <a:lstStyle/>
          <a:p>
            <a:r>
              <a:rPr lang="en-US" b="1" dirty="0">
                <a:solidFill>
                  <a:srgbClr val="002060"/>
                </a:solidFill>
              </a:rPr>
              <a:t>Assessment and Fixation of Ventilators when High Pressure Alarm is on</a:t>
            </a:r>
            <a:br>
              <a:rPr lang="en-US" b="1" dirty="0">
                <a:solidFill>
                  <a:srgbClr val="002060"/>
                </a:solidFill>
              </a:rPr>
            </a:br>
            <a:endParaRPr lang="en-US" b="1" dirty="0">
              <a:solidFill>
                <a:srgbClr val="002060"/>
              </a:solidFill>
            </a:endParaRPr>
          </a:p>
        </p:txBody>
      </p:sp>
      <p:sp>
        <p:nvSpPr>
          <p:cNvPr id="3" name="Content Placeholder 2"/>
          <p:cNvSpPr>
            <a:spLocks noGrp="1"/>
          </p:cNvSpPr>
          <p:nvPr>
            <p:ph sz="quarter" idx="1"/>
          </p:nvPr>
        </p:nvSpPr>
        <p:spPr/>
        <p:txBody>
          <a:bodyPr/>
          <a:lstStyle/>
          <a:p>
            <a:pPr>
              <a:buClrTx/>
              <a:buFont typeface="Wingdings" pitchFamily="2" charset="2"/>
              <a:buChar char="ü"/>
            </a:pPr>
            <a:r>
              <a:rPr lang="en-US" dirty="0"/>
              <a:t>High pressure alarm means that the there is pressure in the ventilator circuit.</a:t>
            </a:r>
          </a:p>
          <a:p>
            <a:pPr>
              <a:buClrTx/>
              <a:buFont typeface="Wingdings" pitchFamily="2" charset="2"/>
              <a:buChar char="ü"/>
            </a:pPr>
            <a:endParaRPr lang="en-US" dirty="0"/>
          </a:p>
          <a:p>
            <a:pPr>
              <a:buClrTx/>
              <a:buFont typeface="Wingdings" pitchFamily="2" charset="2"/>
              <a:buChar char="ü"/>
            </a:pPr>
            <a:r>
              <a:rPr lang="en-US" dirty="0"/>
              <a:t>High pressure alarm will sound so that the lungs will be protected against shock.</a:t>
            </a:r>
          </a:p>
          <a:p>
            <a:pPr>
              <a:buClrTx/>
              <a:buFont typeface="Wingdings" pitchFamily="2" charset="2"/>
              <a:buChar char="ü"/>
            </a:pPr>
            <a:endParaRPr lang="en-US" dirty="0"/>
          </a:p>
          <a:p>
            <a:pPr>
              <a:buClrTx/>
              <a:buFont typeface="Wingdings" pitchFamily="2" charset="2"/>
              <a:buChar char="ü"/>
            </a:pPr>
            <a:r>
              <a:rPr lang="en-US" dirty="0"/>
              <a:t>Physically lowering the pressure through suctioning the patient can remedy it. </a:t>
            </a:r>
          </a:p>
        </p:txBody>
      </p:sp>
    </p:spTree>
    <p:extLst>
      <p:ext uri="{BB962C8B-B14F-4D97-AF65-F5344CB8AC3E}">
        <p14:creationId xmlns:p14="http://schemas.microsoft.com/office/powerpoint/2010/main" val="943675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Synchrony in Ventilator</a:t>
            </a:r>
          </a:p>
        </p:txBody>
      </p:sp>
      <p:sp>
        <p:nvSpPr>
          <p:cNvPr id="3" name="Content Placeholder 2"/>
          <p:cNvSpPr>
            <a:spLocks noGrp="1"/>
          </p:cNvSpPr>
          <p:nvPr>
            <p:ph sz="quarter" idx="1"/>
          </p:nvPr>
        </p:nvSpPr>
        <p:spPr/>
        <p:txBody>
          <a:bodyPr>
            <a:normAutofit lnSpcReduction="10000"/>
          </a:bodyPr>
          <a:lstStyle/>
          <a:p>
            <a:pPr>
              <a:buClrTx/>
            </a:pPr>
            <a:r>
              <a:rPr lang="en-US" dirty="0"/>
              <a:t>Synchrony is achieved when the ventilator setting matches the needs of the ventilated patient.</a:t>
            </a:r>
          </a:p>
          <a:p>
            <a:pPr>
              <a:buClrTx/>
            </a:pPr>
            <a:endParaRPr lang="en-US" dirty="0"/>
          </a:p>
          <a:p>
            <a:pPr>
              <a:buClrTx/>
            </a:pPr>
            <a:r>
              <a:rPr lang="en-US" dirty="0"/>
              <a:t>A practitioner nurse must consider previous medical records of the patient as this determines high and low alarm pressure setting.</a:t>
            </a:r>
          </a:p>
          <a:p>
            <a:pPr>
              <a:buClrTx/>
            </a:pPr>
            <a:endParaRPr lang="en-US" dirty="0"/>
          </a:p>
          <a:p>
            <a:pPr>
              <a:buClrTx/>
            </a:pPr>
            <a:r>
              <a:rPr lang="en-US" dirty="0"/>
              <a:t>For synchrony, patient’s respiratory system repeatedly assimilates response from chemoreceptors between the patient and the machine.</a:t>
            </a:r>
          </a:p>
          <a:p>
            <a:endParaRPr lang="en-US" dirty="0"/>
          </a:p>
        </p:txBody>
      </p:sp>
    </p:spTree>
    <p:extLst>
      <p:ext uri="{BB962C8B-B14F-4D97-AF65-F5344CB8AC3E}">
        <p14:creationId xmlns:p14="http://schemas.microsoft.com/office/powerpoint/2010/main" val="3366296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534400" cy="758952"/>
          </a:xfrm>
        </p:spPr>
        <p:txBody>
          <a:bodyPr>
            <a:normAutofit fontScale="90000"/>
          </a:bodyPr>
          <a:lstStyle/>
          <a:p>
            <a:r>
              <a:rPr lang="en-US" b="1" dirty="0">
                <a:solidFill>
                  <a:srgbClr val="002060"/>
                </a:solidFill>
              </a:rPr>
              <a:t>Pharmacological and Non-pharmacological Intervention</a:t>
            </a:r>
          </a:p>
        </p:txBody>
      </p:sp>
      <p:sp>
        <p:nvSpPr>
          <p:cNvPr id="3" name="Content Placeholder 2"/>
          <p:cNvSpPr>
            <a:spLocks noGrp="1"/>
          </p:cNvSpPr>
          <p:nvPr>
            <p:ph sz="quarter" idx="1"/>
          </p:nvPr>
        </p:nvSpPr>
        <p:spPr/>
        <p:txBody>
          <a:bodyPr>
            <a:normAutofit/>
          </a:bodyPr>
          <a:lstStyle/>
          <a:p>
            <a:pPr>
              <a:buClrTx/>
            </a:pPr>
            <a:r>
              <a:rPr lang="en-US" dirty="0"/>
              <a:t>Pharmacological interventions are systematic treatment forms accorded to the patient on the life support machine.</a:t>
            </a:r>
          </a:p>
          <a:p>
            <a:pPr>
              <a:buClrTx/>
            </a:pPr>
            <a:endParaRPr lang="en-US" dirty="0"/>
          </a:p>
          <a:p>
            <a:pPr>
              <a:buClrTx/>
            </a:pPr>
            <a:r>
              <a:rPr lang="en-US" dirty="0"/>
              <a:t>Non-pharmacological interventions are approaches that can be used to prevent the patient from going into ventilation procedures</a:t>
            </a:r>
          </a:p>
          <a:p>
            <a:pPr>
              <a:buClrTx/>
            </a:pPr>
            <a:endParaRPr lang="en-US" dirty="0"/>
          </a:p>
          <a:p>
            <a:pPr>
              <a:buClrTx/>
            </a:pPr>
            <a:r>
              <a:rPr lang="en-US" dirty="0"/>
              <a:t>Attempting frequent natural breathing trials is a non-pharmacological intervention.</a:t>
            </a:r>
          </a:p>
        </p:txBody>
      </p:sp>
    </p:spTree>
    <p:extLst>
      <p:ext uri="{BB962C8B-B14F-4D97-AF65-F5344CB8AC3E}">
        <p14:creationId xmlns:p14="http://schemas.microsoft.com/office/powerpoint/2010/main" val="696822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534400" cy="758952"/>
          </a:xfrm>
        </p:spPr>
        <p:txBody>
          <a:bodyPr>
            <a:normAutofit fontScale="90000"/>
          </a:bodyPr>
          <a:lstStyle/>
          <a:p>
            <a:r>
              <a:rPr lang="en-US" b="1" dirty="0">
                <a:solidFill>
                  <a:srgbClr val="002060"/>
                </a:solidFill>
              </a:rPr>
              <a:t>Fixation of Auto-PEEP and Common Type of Graphic </a:t>
            </a:r>
          </a:p>
        </p:txBody>
      </p:sp>
      <p:sp>
        <p:nvSpPr>
          <p:cNvPr id="3" name="Content Placeholder 2"/>
          <p:cNvSpPr>
            <a:spLocks noGrp="1"/>
          </p:cNvSpPr>
          <p:nvPr>
            <p:ph sz="quarter" idx="1"/>
          </p:nvPr>
        </p:nvSpPr>
        <p:spPr/>
        <p:txBody>
          <a:bodyPr/>
          <a:lstStyle/>
          <a:p>
            <a:pPr marL="0" indent="0">
              <a:buNone/>
            </a:pPr>
            <a:r>
              <a:rPr lang="en-US" dirty="0"/>
              <a:t>Automatic PEEP is fixed in that lungs make the graphic designs associated with stack images of strangled breathing.</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971800"/>
            <a:ext cx="7086600" cy="3185160"/>
          </a:xfrm>
          <a:prstGeom prst="rect">
            <a:avLst/>
          </a:prstGeom>
        </p:spPr>
      </p:pic>
    </p:spTree>
    <p:extLst>
      <p:ext uri="{BB962C8B-B14F-4D97-AF65-F5344CB8AC3E}">
        <p14:creationId xmlns:p14="http://schemas.microsoft.com/office/powerpoint/2010/main" val="3914382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Conclusion</a:t>
            </a:r>
            <a:r>
              <a:rPr lang="en-US" dirty="0"/>
              <a:t> </a:t>
            </a:r>
          </a:p>
        </p:txBody>
      </p:sp>
      <p:sp>
        <p:nvSpPr>
          <p:cNvPr id="3" name="Content Placeholder 2"/>
          <p:cNvSpPr>
            <a:spLocks noGrp="1"/>
          </p:cNvSpPr>
          <p:nvPr>
            <p:ph sz="quarter" idx="1"/>
          </p:nvPr>
        </p:nvSpPr>
        <p:spPr/>
        <p:txBody>
          <a:bodyPr>
            <a:normAutofit/>
          </a:bodyPr>
          <a:lstStyle/>
          <a:p>
            <a:pPr marL="0" indent="0">
              <a:buNone/>
            </a:pPr>
            <a:r>
              <a:rPr lang="en-US" dirty="0"/>
              <a:t>Concepts required for handling mechanical ventilators are important for the nurse practitioners.</a:t>
            </a:r>
          </a:p>
          <a:p>
            <a:pPr marL="0" indent="0">
              <a:buNone/>
            </a:pPr>
            <a:endParaRPr lang="en-US" dirty="0"/>
          </a:p>
          <a:p>
            <a:pPr marL="0" indent="0">
              <a:buNone/>
            </a:pPr>
            <a:r>
              <a:rPr lang="en-US" dirty="0"/>
              <a:t>Prior information about the patient leads to harmonious synchrony between the patient and the ventilator. </a:t>
            </a:r>
          </a:p>
          <a:p>
            <a:pPr marL="0" indent="0">
              <a:buNone/>
            </a:pPr>
            <a:endParaRPr lang="en-US" dirty="0"/>
          </a:p>
          <a:p>
            <a:pPr marL="0" indent="0">
              <a:buNone/>
            </a:pPr>
            <a:r>
              <a:rPr lang="en-US" dirty="0"/>
              <a:t>Monitoring processes ensure that the patient’s homeostasis and metabolism are balanced.</a:t>
            </a:r>
          </a:p>
        </p:txBody>
      </p:sp>
    </p:spTree>
    <p:extLst>
      <p:ext uri="{BB962C8B-B14F-4D97-AF65-F5344CB8AC3E}">
        <p14:creationId xmlns:p14="http://schemas.microsoft.com/office/powerpoint/2010/main" val="2360764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References</a:t>
            </a:r>
          </a:p>
        </p:txBody>
      </p:sp>
      <p:sp>
        <p:nvSpPr>
          <p:cNvPr id="3" name="Content Placeholder 2"/>
          <p:cNvSpPr>
            <a:spLocks noGrp="1"/>
          </p:cNvSpPr>
          <p:nvPr>
            <p:ph sz="quarter" idx="1"/>
          </p:nvPr>
        </p:nvSpPr>
        <p:spPr>
          <a:xfrm>
            <a:off x="301752" y="1527048"/>
            <a:ext cx="8503920" cy="5330952"/>
          </a:xfrm>
        </p:spPr>
        <p:txBody>
          <a:bodyPr>
            <a:noAutofit/>
          </a:bodyPr>
          <a:lstStyle/>
          <a:p>
            <a:pPr marR="0">
              <a:lnSpc>
                <a:spcPct val="115000"/>
              </a:lnSpc>
              <a:spcBef>
                <a:spcPts val="0"/>
              </a:spcBef>
              <a:spcAft>
                <a:spcPts val="1000"/>
              </a:spcAft>
              <a:buFont typeface="Wingdings" panose="05000000000000000000" pitchFamily="2" charset="2"/>
              <a:buChar char="§"/>
            </a:pPr>
            <a:r>
              <a:rPr lang="en-US" sz="2000" dirty="0" err="1">
                <a:solidFill>
                  <a:srgbClr val="222222"/>
                </a:solidFill>
                <a:latin typeface="+mj-lt"/>
                <a:ea typeface="Calibri"/>
                <a:cs typeface="Arial" pitchFamily="34" charset="0"/>
              </a:rPr>
              <a:t>Appendini</a:t>
            </a:r>
            <a:r>
              <a:rPr lang="en-US" sz="2000" dirty="0">
                <a:solidFill>
                  <a:srgbClr val="222222"/>
                </a:solidFill>
                <a:latin typeface="+mj-lt"/>
                <a:ea typeface="Calibri"/>
                <a:cs typeface="Arial" pitchFamily="34" charset="0"/>
              </a:rPr>
              <a:t>, L., </a:t>
            </a:r>
            <a:r>
              <a:rPr lang="en-US" sz="2000" dirty="0" err="1">
                <a:solidFill>
                  <a:srgbClr val="222222"/>
                </a:solidFill>
                <a:latin typeface="+mj-lt"/>
                <a:ea typeface="Calibri"/>
                <a:cs typeface="Arial" pitchFamily="34" charset="0"/>
              </a:rPr>
              <a:t>Esquinas</a:t>
            </a:r>
            <a:r>
              <a:rPr lang="en-US" sz="2000" dirty="0">
                <a:solidFill>
                  <a:srgbClr val="222222"/>
                </a:solidFill>
                <a:latin typeface="+mj-lt"/>
                <a:ea typeface="Calibri"/>
                <a:cs typeface="Arial" pitchFamily="34" charset="0"/>
              </a:rPr>
              <a:t>, A., </a:t>
            </a:r>
            <a:r>
              <a:rPr lang="en-US" sz="2000" dirty="0" err="1">
                <a:solidFill>
                  <a:srgbClr val="222222"/>
                </a:solidFill>
                <a:latin typeface="+mj-lt"/>
                <a:ea typeface="Calibri"/>
                <a:cs typeface="Arial" pitchFamily="34" charset="0"/>
              </a:rPr>
              <a:t>Launaro</a:t>
            </a:r>
            <a:r>
              <a:rPr lang="en-US" sz="2000" dirty="0">
                <a:solidFill>
                  <a:srgbClr val="222222"/>
                </a:solidFill>
                <a:latin typeface="+mj-lt"/>
                <a:ea typeface="Calibri"/>
                <a:cs typeface="Arial" pitchFamily="34" charset="0"/>
              </a:rPr>
              <a:t>, N., &amp; </a:t>
            </a:r>
            <a:r>
              <a:rPr lang="en-US" sz="2000" dirty="0" err="1">
                <a:solidFill>
                  <a:srgbClr val="222222"/>
                </a:solidFill>
                <a:latin typeface="+mj-lt"/>
                <a:ea typeface="Calibri"/>
                <a:cs typeface="Arial" pitchFamily="34" charset="0"/>
              </a:rPr>
              <a:t>Purro</a:t>
            </a:r>
            <a:r>
              <a:rPr lang="en-US" sz="2000" dirty="0">
                <a:solidFill>
                  <a:srgbClr val="222222"/>
                </a:solidFill>
                <a:latin typeface="+mj-lt"/>
                <a:ea typeface="Calibri"/>
                <a:cs typeface="Arial" pitchFamily="34" charset="0"/>
              </a:rPr>
              <a:t>, A. (2016). PEEP and Mechanical Ventilation: We Are Warned, We Cannot Ignore. Respiratory Care, 61(5), 720-721.</a:t>
            </a:r>
          </a:p>
          <a:p>
            <a:pPr marR="0">
              <a:lnSpc>
                <a:spcPct val="115000"/>
              </a:lnSpc>
              <a:spcBef>
                <a:spcPts val="0"/>
              </a:spcBef>
              <a:spcAft>
                <a:spcPts val="1000"/>
              </a:spcAft>
              <a:buFont typeface="Wingdings" panose="05000000000000000000" pitchFamily="2" charset="2"/>
              <a:buChar char="§"/>
            </a:pPr>
            <a:r>
              <a:rPr lang="en-US" sz="2000" dirty="0">
                <a:solidFill>
                  <a:srgbClr val="222222"/>
                </a:solidFill>
                <a:effectLst/>
                <a:latin typeface="+mj-lt"/>
                <a:ea typeface="Calibri"/>
                <a:cs typeface="Arial" pitchFamily="34" charset="0"/>
              </a:rPr>
              <a:t>Gentile, M. A. (2011). Cycling of the mechanical ventilator breath. </a:t>
            </a:r>
            <a:r>
              <a:rPr lang="en-US" sz="2000" i="1" dirty="0">
                <a:latin typeface="+mj-lt"/>
                <a:ea typeface="Calibri"/>
                <a:cs typeface="Arial" pitchFamily="34" charset="0"/>
              </a:rPr>
              <a:t>Respiratory care</a:t>
            </a:r>
            <a:r>
              <a:rPr lang="en-US" sz="2000" dirty="0">
                <a:latin typeface="+mj-lt"/>
                <a:ea typeface="Calibri"/>
                <a:cs typeface="Arial" pitchFamily="34" charset="0"/>
              </a:rPr>
              <a:t>, </a:t>
            </a:r>
            <a:r>
              <a:rPr lang="en-US" sz="2000" i="1" dirty="0">
                <a:latin typeface="+mj-lt"/>
                <a:ea typeface="Calibri"/>
                <a:cs typeface="Arial" pitchFamily="34" charset="0"/>
              </a:rPr>
              <a:t>56</a:t>
            </a:r>
            <a:r>
              <a:rPr lang="en-US" sz="2000" dirty="0">
                <a:latin typeface="+mj-lt"/>
                <a:ea typeface="Calibri"/>
                <a:cs typeface="Arial" pitchFamily="34" charset="0"/>
              </a:rPr>
              <a:t>(1), 52-60.</a:t>
            </a:r>
          </a:p>
          <a:p>
            <a:pPr marR="0">
              <a:lnSpc>
                <a:spcPct val="115000"/>
              </a:lnSpc>
              <a:spcBef>
                <a:spcPts val="0"/>
              </a:spcBef>
              <a:spcAft>
                <a:spcPts val="1000"/>
              </a:spcAft>
              <a:buFont typeface="Wingdings" panose="05000000000000000000" pitchFamily="2" charset="2"/>
              <a:buChar char="§"/>
            </a:pPr>
            <a:r>
              <a:rPr lang="en-US" sz="2000" dirty="0">
                <a:latin typeface="+mj-lt"/>
                <a:ea typeface="Calibri"/>
                <a:cs typeface="Arial" pitchFamily="34" charset="0"/>
              </a:rPr>
              <a:t>Simone, S., Edwards, S., </a:t>
            </a:r>
            <a:r>
              <a:rPr lang="en-US" sz="2000" dirty="0" err="1">
                <a:latin typeface="+mj-lt"/>
                <a:ea typeface="Calibri"/>
                <a:cs typeface="Arial" pitchFamily="34" charset="0"/>
              </a:rPr>
              <a:t>Lardieri</a:t>
            </a:r>
            <a:r>
              <a:rPr lang="en-US" sz="2000" dirty="0">
                <a:latin typeface="+mj-lt"/>
                <a:ea typeface="Calibri"/>
                <a:cs typeface="Arial" pitchFamily="34" charset="0"/>
              </a:rPr>
              <a:t>, A., Walker, L. K., </a:t>
            </a:r>
            <a:r>
              <a:rPr lang="en-US" sz="2000" dirty="0" err="1">
                <a:latin typeface="+mj-lt"/>
                <a:ea typeface="Calibri"/>
                <a:cs typeface="Arial" pitchFamily="34" charset="0"/>
              </a:rPr>
              <a:t>Graciano</a:t>
            </a:r>
            <a:r>
              <a:rPr lang="en-US" sz="2000" dirty="0">
                <a:latin typeface="+mj-lt"/>
                <a:ea typeface="Calibri"/>
                <a:cs typeface="Arial" pitchFamily="34" charset="0"/>
              </a:rPr>
              <a:t>, A. L., </a:t>
            </a:r>
            <a:r>
              <a:rPr lang="en-US" sz="2000" dirty="0" err="1">
                <a:latin typeface="+mj-lt"/>
                <a:ea typeface="Calibri"/>
                <a:cs typeface="Arial" pitchFamily="34" charset="0"/>
              </a:rPr>
              <a:t>Kishk</a:t>
            </a:r>
            <a:r>
              <a:rPr lang="en-US" sz="2000" dirty="0">
                <a:latin typeface="+mj-lt"/>
                <a:ea typeface="Calibri"/>
                <a:cs typeface="Arial" pitchFamily="34" charset="0"/>
              </a:rPr>
              <a:t>, O. A., &amp; </a:t>
            </a:r>
            <a:r>
              <a:rPr lang="en-US" sz="2000" dirty="0" err="1">
                <a:latin typeface="+mj-lt"/>
                <a:ea typeface="Calibri"/>
                <a:cs typeface="Arial" pitchFamily="34" charset="0"/>
              </a:rPr>
              <a:t>Custe</a:t>
            </a:r>
            <a:r>
              <a:rPr lang="en-US" sz="2000" dirty="0">
                <a:latin typeface="+mj-lt"/>
                <a:ea typeface="Calibri"/>
                <a:cs typeface="Arial" pitchFamily="34" charset="0"/>
              </a:rPr>
              <a:t>, J. W. (2017). Implementation of an ICU bundle: an </a:t>
            </a:r>
            <a:r>
              <a:rPr lang="en-US" sz="2000" dirty="0" err="1">
                <a:latin typeface="+mj-lt"/>
                <a:ea typeface="Calibri"/>
                <a:cs typeface="Arial" pitchFamily="34" charset="0"/>
              </a:rPr>
              <a:t>interprofessional</a:t>
            </a:r>
            <a:r>
              <a:rPr lang="en-US" sz="2000" dirty="0">
                <a:latin typeface="+mj-lt"/>
                <a:ea typeface="Calibri"/>
                <a:cs typeface="Arial" pitchFamily="34" charset="0"/>
              </a:rPr>
              <a:t> quality improvement project to enhance delirium management and monitor delirium prevalence in a single PICU. </a:t>
            </a:r>
            <a:r>
              <a:rPr lang="en-US" sz="2000" i="1" dirty="0">
                <a:latin typeface="+mj-lt"/>
                <a:ea typeface="Calibri"/>
                <a:cs typeface="Arial" pitchFamily="34" charset="0"/>
              </a:rPr>
              <a:t>Pediatric critical care medicine,</a:t>
            </a:r>
            <a:r>
              <a:rPr lang="en-US" sz="2000" dirty="0">
                <a:latin typeface="+mj-lt"/>
                <a:ea typeface="Calibri"/>
                <a:cs typeface="Arial" pitchFamily="34" charset="0"/>
              </a:rPr>
              <a:t> 18(6), 531-540</a:t>
            </a:r>
            <a:r>
              <a:rPr lang="en-US" sz="2400" dirty="0">
                <a:latin typeface="+mj-lt"/>
                <a:ea typeface="Calibri"/>
                <a:cs typeface="Times New Roman"/>
              </a:rPr>
              <a:t>.</a:t>
            </a:r>
          </a:p>
          <a:p>
            <a:pPr marR="0" lvl="0" algn="l" defTabSz="914400" rtl="0" eaLnBrk="1" fontAlgn="auto" latinLnBrk="0" hangingPunct="1">
              <a:lnSpc>
                <a:spcPct val="115000"/>
              </a:lnSpc>
              <a:spcBef>
                <a:spcPts val="0"/>
              </a:spcBef>
              <a:spcAft>
                <a:spcPts val="1000"/>
              </a:spcAft>
              <a:buClr>
                <a:srgbClr val="D16349"/>
              </a:buClr>
              <a:buSzPct val="85000"/>
              <a:buFont typeface="Wingdings" panose="05000000000000000000" pitchFamily="2" charset="2"/>
              <a:buChar char="§"/>
              <a:tabLst/>
              <a:defRPr/>
            </a:pPr>
            <a:r>
              <a:rPr kumimoji="0" lang="en-US" sz="2000" b="0" i="0" u="none" strike="noStrike" kern="1200" cap="none" spc="0" normalizeH="0" baseline="0" noProof="0" dirty="0">
                <a:ln>
                  <a:noFill/>
                </a:ln>
                <a:solidFill>
                  <a:srgbClr val="222222"/>
                </a:solidFill>
                <a:effectLst/>
                <a:uLnTx/>
                <a:uFillTx/>
                <a:latin typeface="+mj-lt"/>
                <a:ea typeface="Calibri"/>
                <a:cs typeface="Arial" pitchFamily="34" charset="0"/>
              </a:rPr>
              <a:t>Spaeth, J., Ott, M., Karzai, W., Grimm, A., Wirth, S., Schumann, S., &amp; Loop, T. (2016). Double-lumen tubes and auto-PEEP during one-lung ventilation. BJA: </a:t>
            </a:r>
            <a:r>
              <a:rPr kumimoji="0" lang="en-US" sz="2000" b="0" i="1" u="none" strike="noStrike" kern="1200" cap="none" spc="0" normalizeH="0" baseline="0" noProof="0" dirty="0">
                <a:ln>
                  <a:noFill/>
                </a:ln>
                <a:solidFill>
                  <a:srgbClr val="222222"/>
                </a:solidFill>
                <a:effectLst/>
                <a:uLnTx/>
                <a:uFillTx/>
                <a:latin typeface="+mj-lt"/>
                <a:ea typeface="Calibri"/>
                <a:cs typeface="Arial" pitchFamily="34" charset="0"/>
              </a:rPr>
              <a:t>British Journal of </a:t>
            </a:r>
            <a:r>
              <a:rPr kumimoji="0" lang="en-US" sz="2000" b="0" i="1" u="none" strike="noStrike" kern="1200" cap="none" spc="0" normalizeH="0" baseline="0" noProof="0" dirty="0" err="1">
                <a:ln>
                  <a:noFill/>
                </a:ln>
                <a:solidFill>
                  <a:srgbClr val="222222"/>
                </a:solidFill>
                <a:effectLst/>
                <a:uLnTx/>
                <a:uFillTx/>
                <a:latin typeface="+mj-lt"/>
                <a:ea typeface="Calibri"/>
                <a:cs typeface="Arial" pitchFamily="34" charset="0"/>
              </a:rPr>
              <a:t>Anaesthesia</a:t>
            </a:r>
            <a:r>
              <a:rPr kumimoji="0" lang="en-US" sz="2000" b="0" i="0" u="none" strike="noStrike" kern="1200" cap="none" spc="0" normalizeH="0" baseline="0" noProof="0" dirty="0">
                <a:ln>
                  <a:noFill/>
                </a:ln>
                <a:solidFill>
                  <a:srgbClr val="222222"/>
                </a:solidFill>
                <a:effectLst/>
                <a:uLnTx/>
                <a:uFillTx/>
                <a:latin typeface="+mj-lt"/>
                <a:ea typeface="Calibri"/>
                <a:cs typeface="Arial" pitchFamily="34" charset="0"/>
              </a:rPr>
              <a:t>, 116(1), 122-130.</a:t>
            </a:r>
          </a:p>
          <a:p>
            <a:pPr marL="0" marR="0" indent="0">
              <a:lnSpc>
                <a:spcPct val="115000"/>
              </a:lnSpc>
              <a:spcBef>
                <a:spcPts val="0"/>
              </a:spcBef>
              <a:spcAft>
                <a:spcPts val="1000"/>
              </a:spcAft>
              <a:buNone/>
            </a:pPr>
            <a:endParaRPr lang="en-US" sz="2400" dirty="0">
              <a:ea typeface="Calibri"/>
              <a:cs typeface="Times New Roman"/>
            </a:endParaRPr>
          </a:p>
          <a:p>
            <a:pPr marL="0" marR="0" indent="0">
              <a:lnSpc>
                <a:spcPct val="115000"/>
              </a:lnSpc>
              <a:spcBef>
                <a:spcPts val="0"/>
              </a:spcBef>
              <a:spcAft>
                <a:spcPts val="1000"/>
              </a:spcAft>
              <a:buNone/>
            </a:pPr>
            <a:endParaRPr lang="en-US" sz="2400" dirty="0">
              <a:ea typeface="Calibri"/>
              <a:cs typeface="Times New Roman"/>
            </a:endParaRPr>
          </a:p>
          <a:p>
            <a:pPr marL="0" marR="0" indent="0">
              <a:lnSpc>
                <a:spcPct val="115000"/>
              </a:lnSpc>
              <a:spcBef>
                <a:spcPts val="0"/>
              </a:spcBef>
              <a:spcAft>
                <a:spcPts val="1000"/>
              </a:spcAft>
              <a:buNone/>
            </a:pPr>
            <a:endParaRPr lang="en-US" sz="2400" dirty="0">
              <a:ea typeface="Calibri"/>
              <a:cs typeface="Times New Roman"/>
            </a:endParaRPr>
          </a:p>
        </p:txBody>
      </p:sp>
    </p:spTree>
    <p:extLst>
      <p:ext uri="{BB962C8B-B14F-4D97-AF65-F5344CB8AC3E}">
        <p14:creationId xmlns:p14="http://schemas.microsoft.com/office/powerpoint/2010/main" val="3544688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References Continued …</a:t>
            </a:r>
          </a:p>
        </p:txBody>
      </p:sp>
      <p:sp>
        <p:nvSpPr>
          <p:cNvPr id="3" name="Content Placeholder 2"/>
          <p:cNvSpPr>
            <a:spLocks noGrp="1"/>
          </p:cNvSpPr>
          <p:nvPr>
            <p:ph sz="quarter" idx="1"/>
          </p:nvPr>
        </p:nvSpPr>
        <p:spPr/>
        <p:txBody>
          <a:bodyPr>
            <a:normAutofit/>
          </a:bodyPr>
          <a:lstStyle/>
          <a:p>
            <a:pPr lvl="0">
              <a:lnSpc>
                <a:spcPct val="115000"/>
              </a:lnSpc>
              <a:spcBef>
                <a:spcPts val="0"/>
              </a:spcBef>
              <a:spcAft>
                <a:spcPts val="1000"/>
              </a:spcAft>
              <a:buFont typeface="Wingdings" panose="05000000000000000000" pitchFamily="2" charset="2"/>
              <a:buChar char="§"/>
            </a:pPr>
            <a:r>
              <a:rPr lang="en-US" sz="2200" dirty="0">
                <a:solidFill>
                  <a:srgbClr val="222222"/>
                </a:solidFill>
                <a:latin typeface="Arial" pitchFamily="34" charset="0"/>
                <a:ea typeface="Calibri"/>
                <a:cs typeface="Arial" pitchFamily="34" charset="0"/>
              </a:rPr>
              <a:t> Vázquez, M., </a:t>
            </a:r>
            <a:r>
              <a:rPr lang="en-US" sz="2200" dirty="0" err="1">
                <a:solidFill>
                  <a:srgbClr val="222222"/>
                </a:solidFill>
                <a:latin typeface="Arial" pitchFamily="34" charset="0"/>
                <a:ea typeface="Calibri"/>
                <a:cs typeface="Arial" pitchFamily="34" charset="0"/>
              </a:rPr>
              <a:t>Pardavila</a:t>
            </a:r>
            <a:r>
              <a:rPr lang="en-US" sz="2200" dirty="0">
                <a:solidFill>
                  <a:srgbClr val="222222"/>
                </a:solidFill>
                <a:latin typeface="Arial" pitchFamily="34" charset="0"/>
                <a:ea typeface="Calibri"/>
                <a:cs typeface="Arial" pitchFamily="34" charset="0"/>
              </a:rPr>
              <a:t>, M. I., Lucia, M., </a:t>
            </a:r>
            <a:r>
              <a:rPr lang="en-US" sz="2200" dirty="0" err="1">
                <a:solidFill>
                  <a:srgbClr val="222222"/>
                </a:solidFill>
                <a:latin typeface="Arial" pitchFamily="34" charset="0"/>
                <a:ea typeface="Calibri"/>
                <a:cs typeface="Arial" pitchFamily="34" charset="0"/>
              </a:rPr>
              <a:t>Aguado</a:t>
            </a:r>
            <a:r>
              <a:rPr lang="en-US" sz="2200" dirty="0">
                <a:solidFill>
                  <a:srgbClr val="222222"/>
                </a:solidFill>
                <a:latin typeface="Arial" pitchFamily="34" charset="0"/>
                <a:ea typeface="Calibri"/>
                <a:cs typeface="Arial" pitchFamily="34" charset="0"/>
              </a:rPr>
              <a:t>, Y., </a:t>
            </a:r>
            <a:r>
              <a:rPr lang="en-US" sz="2200" dirty="0" err="1">
                <a:solidFill>
                  <a:srgbClr val="222222"/>
                </a:solidFill>
                <a:latin typeface="Arial" pitchFamily="34" charset="0"/>
                <a:ea typeface="Calibri"/>
                <a:cs typeface="Arial" pitchFamily="34" charset="0"/>
              </a:rPr>
              <a:t>Margall</a:t>
            </a:r>
            <a:r>
              <a:rPr lang="en-US" sz="2200" dirty="0">
                <a:solidFill>
                  <a:srgbClr val="222222"/>
                </a:solidFill>
                <a:latin typeface="Arial" pitchFamily="34" charset="0"/>
                <a:ea typeface="Calibri"/>
                <a:cs typeface="Arial" pitchFamily="34" charset="0"/>
              </a:rPr>
              <a:t>, M., &amp; </a:t>
            </a:r>
            <a:r>
              <a:rPr lang="en-US" sz="2200" dirty="0" err="1">
                <a:solidFill>
                  <a:srgbClr val="222222"/>
                </a:solidFill>
                <a:latin typeface="Arial" pitchFamily="34" charset="0"/>
                <a:ea typeface="Calibri"/>
                <a:cs typeface="Arial" pitchFamily="34" charset="0"/>
              </a:rPr>
              <a:t>Asiain</a:t>
            </a:r>
            <a:r>
              <a:rPr lang="en-US" sz="2200" dirty="0">
                <a:solidFill>
                  <a:srgbClr val="222222"/>
                </a:solidFill>
                <a:latin typeface="Arial" pitchFamily="34" charset="0"/>
                <a:ea typeface="Calibri"/>
                <a:cs typeface="Arial" pitchFamily="34" charset="0"/>
              </a:rPr>
              <a:t>, M. C. (2011). Pain assessment in turning procedures for patients with invasive mechanical ventilation. </a:t>
            </a:r>
            <a:r>
              <a:rPr lang="en-US" sz="2200" i="1" dirty="0">
                <a:solidFill>
                  <a:srgbClr val="222222"/>
                </a:solidFill>
                <a:latin typeface="Arial" pitchFamily="34" charset="0"/>
                <a:ea typeface="Calibri"/>
                <a:cs typeface="Arial" pitchFamily="34" charset="0"/>
              </a:rPr>
              <a:t>Nursing in critical care,</a:t>
            </a:r>
            <a:r>
              <a:rPr lang="en-US" sz="2200" dirty="0">
                <a:solidFill>
                  <a:srgbClr val="222222"/>
                </a:solidFill>
                <a:latin typeface="Arial" pitchFamily="34" charset="0"/>
                <a:ea typeface="Calibri"/>
                <a:cs typeface="Arial" pitchFamily="34" charset="0"/>
              </a:rPr>
              <a:t> 16(4), 178-185.</a:t>
            </a:r>
          </a:p>
          <a:p>
            <a:pPr lvl="0">
              <a:lnSpc>
                <a:spcPct val="115000"/>
              </a:lnSpc>
              <a:spcBef>
                <a:spcPts val="0"/>
              </a:spcBef>
              <a:spcAft>
                <a:spcPts val="1000"/>
              </a:spcAft>
              <a:buFont typeface="Wingdings" panose="05000000000000000000" pitchFamily="2" charset="2"/>
              <a:buChar char="§"/>
            </a:pPr>
            <a:r>
              <a:rPr lang="en-US" sz="2200" dirty="0">
                <a:solidFill>
                  <a:prstClr val="black"/>
                </a:solidFill>
                <a:latin typeface="Arial" pitchFamily="34" charset="0"/>
                <a:ea typeface="Calibri"/>
                <a:cs typeface="Arial" pitchFamily="34" charset="0"/>
              </a:rPr>
              <a:t>Wilcox, S. R., Richards, J. B., Fisher, D. F., </a:t>
            </a:r>
            <a:r>
              <a:rPr lang="en-US" sz="2200" dirty="0" err="1">
                <a:solidFill>
                  <a:prstClr val="black"/>
                </a:solidFill>
                <a:latin typeface="Arial" pitchFamily="34" charset="0"/>
                <a:ea typeface="Calibri"/>
                <a:cs typeface="Arial" pitchFamily="34" charset="0"/>
              </a:rPr>
              <a:t>Sankoff</a:t>
            </a:r>
            <a:r>
              <a:rPr lang="en-US" sz="2200" dirty="0">
                <a:solidFill>
                  <a:prstClr val="black"/>
                </a:solidFill>
                <a:latin typeface="Arial" pitchFamily="34" charset="0"/>
                <a:ea typeface="Calibri"/>
                <a:cs typeface="Arial" pitchFamily="34" charset="0"/>
              </a:rPr>
              <a:t>, J., &amp; </a:t>
            </a:r>
            <a:r>
              <a:rPr lang="en-US" sz="2200" dirty="0" err="1">
                <a:solidFill>
                  <a:prstClr val="black"/>
                </a:solidFill>
                <a:latin typeface="Arial" pitchFamily="34" charset="0"/>
                <a:ea typeface="Calibri"/>
                <a:cs typeface="Arial" pitchFamily="34" charset="0"/>
              </a:rPr>
              <a:t>Seigel</a:t>
            </a:r>
            <a:r>
              <a:rPr lang="en-US" sz="2200" dirty="0">
                <a:solidFill>
                  <a:prstClr val="black"/>
                </a:solidFill>
                <a:latin typeface="Arial" pitchFamily="34" charset="0"/>
                <a:ea typeface="Calibri"/>
                <a:cs typeface="Arial" pitchFamily="34" charset="0"/>
              </a:rPr>
              <a:t>, T. A. (2016). Initial mechanical ventilator settings and lung protective ventilation in the ED. </a:t>
            </a:r>
            <a:r>
              <a:rPr lang="en-US" sz="2200" i="1" dirty="0">
                <a:solidFill>
                  <a:prstClr val="black"/>
                </a:solidFill>
                <a:latin typeface="Arial" pitchFamily="34" charset="0"/>
                <a:ea typeface="Calibri"/>
                <a:cs typeface="Arial" pitchFamily="34" charset="0"/>
              </a:rPr>
              <a:t>The American journal of emergency medicine,</a:t>
            </a:r>
            <a:r>
              <a:rPr lang="en-US" sz="2200" dirty="0">
                <a:solidFill>
                  <a:prstClr val="black"/>
                </a:solidFill>
                <a:latin typeface="Arial" pitchFamily="34" charset="0"/>
                <a:ea typeface="Calibri"/>
                <a:cs typeface="Arial" pitchFamily="34" charset="0"/>
              </a:rPr>
              <a:t> 34(8), 1446-1451.</a:t>
            </a:r>
            <a:endParaRPr lang="en-US" sz="2000" dirty="0">
              <a:solidFill>
                <a:prstClr val="black"/>
              </a:solidFill>
              <a:ea typeface="Calibri"/>
              <a:cs typeface="Times New Roman"/>
            </a:endParaRPr>
          </a:p>
        </p:txBody>
      </p:sp>
    </p:spTree>
    <p:extLst>
      <p:ext uri="{BB962C8B-B14F-4D97-AF65-F5344CB8AC3E}">
        <p14:creationId xmlns:p14="http://schemas.microsoft.com/office/powerpoint/2010/main" val="46185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469</TotalTime>
  <Words>2342</Words>
  <Application>Microsoft Office PowerPoint</Application>
  <PresentationFormat>On-screen Show (4:3)</PresentationFormat>
  <Paragraphs>99</Paragraphs>
  <Slides>14</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Georgia</vt:lpstr>
      <vt:lpstr>Times New Roman</vt:lpstr>
      <vt:lpstr>Wingdings</vt:lpstr>
      <vt:lpstr>Wingdings 2</vt:lpstr>
      <vt:lpstr>Civic</vt:lpstr>
      <vt:lpstr>MANAGING A PATIENT ON A MECHANICAL VENTILATOR </vt:lpstr>
      <vt:lpstr>Introduction</vt:lpstr>
      <vt:lpstr>Initial Patient Assessment</vt:lpstr>
      <vt:lpstr>ICU Monitor Assessment</vt:lpstr>
      <vt:lpstr>Ventilator Assessment</vt:lpstr>
      <vt:lpstr>Ventilator Graphics and Alarms and How to Fix It</vt:lpstr>
      <vt:lpstr>Potential Sites for Ventilator Leaks</vt:lpstr>
      <vt:lpstr>Assessment and Fixation of Ventilators when High Pressure Alarm is on </vt:lpstr>
      <vt:lpstr>Synchrony in Ventilator</vt:lpstr>
      <vt:lpstr>Pharmacological and Non-pharmacological Intervention</vt:lpstr>
      <vt:lpstr>Fixation of Auto-PEEP and Common Type of Graphic </vt:lpstr>
      <vt:lpstr>Conclusion </vt:lpstr>
      <vt:lpstr>References</vt:lpstr>
      <vt:lpstr>References Continued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Mechanical Ventilator Patient</dc:title>
  <dc:creator>dafine</dc:creator>
  <cp:lastModifiedBy>Antony Ouma</cp:lastModifiedBy>
  <cp:revision>48</cp:revision>
  <dcterms:created xsi:type="dcterms:W3CDTF">2020-09-15T10:03:31Z</dcterms:created>
  <dcterms:modified xsi:type="dcterms:W3CDTF">2020-09-15T18:33:05Z</dcterms:modified>
</cp:coreProperties>
</file>